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ppt/presentation.xml" ContentType="application/vnd.openxmlformats-officedocument.presentationml.presentation.main+xml"/>
  <Override PartName="/ppt/slides/slide25.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3.xml" ContentType="application/vnd.openxmlformats-officedocument.presentationml.slide+xml"/>
  <Override PartName="/ppt/slides/slide10.xml" ContentType="application/vnd.openxmlformats-officedocument.presentationml.slide+xml"/>
  <Override PartName="/ppt/slides/slide26.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7.xml" ContentType="application/vnd.openxmlformats-officedocument.presentationml.slide+xml"/>
  <Override PartName="/ppt/slides/slide30.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3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36.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38.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9.xml" ContentType="application/vnd.openxmlformats-officedocument.presentationml.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7586" autoAdjust="0"/>
  </p:normalViewPr>
  <p:slideViewPr>
    <p:cSldViewPr>
      <p:cViewPr>
        <p:scale>
          <a:sx n="130" d="100"/>
          <a:sy n="130" d="100"/>
        </p:scale>
        <p:origin x="-1074" y="10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4E7C6-BFE2-4AD8-9BC2-43C6B46562DA}" type="datetimeFigureOut">
              <a:rPr lang="nl-NL" smtClean="0"/>
              <a:pPr/>
              <a:t>27-8-2020</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A0A1D0-2D32-40FC-A6F8-A47C333A091D}"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228600" indent="-228600">
              <a:buNone/>
            </a:pPr>
            <a:r>
              <a:rPr lang="nl-NL" dirty="0" smtClean="0"/>
              <a:t>Dit is een voorlichtingsposter van SIRE</a:t>
            </a:r>
            <a:r>
              <a:rPr lang="nl-NL" baseline="0" dirty="0" smtClean="0"/>
              <a:t>. Door een duidelijke confronterende tekst met beeldspraak wordt je gevraagd uit te kijken voor je ogen als je speelt met vuurwerk. Het bekende rijmpje zorgt voor herkenning en extra bewustwording omtrent het onderwerp vuurwerkgevaar. Het glazenoog dat je aan ‘kijkt’ is opgenomen voor een extra </a:t>
            </a:r>
            <a:r>
              <a:rPr lang="nl-NL" baseline="0" dirty="0" err="1" smtClean="0"/>
              <a:t>schock-effect</a:t>
            </a:r>
            <a:r>
              <a:rPr lang="nl-NL" baseline="0" dirty="0" smtClean="0"/>
              <a:t>. </a:t>
            </a:r>
          </a:p>
          <a:p>
            <a:pPr marL="228600" indent="-228600">
              <a:buAutoNum type="arabicPeriod"/>
            </a:pPr>
            <a:endParaRPr lang="nl-NL" baseline="0" dirty="0" smtClean="0"/>
          </a:p>
          <a:p>
            <a:pPr marL="228600" indent="-228600">
              <a:buNone/>
            </a:pPr>
            <a:r>
              <a:rPr lang="nl-NL" baseline="0" dirty="0" smtClean="0"/>
              <a:t>	Deze voorlichting is bedoeld om een specifieke vorm van gedrag te veranderen; hoe je omgaat met vuurwerk. Dit is dan ook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3</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Corona</a:t>
            </a:r>
            <a:r>
              <a:rPr lang="nl-NL" baseline="0" dirty="0" smtClean="0"/>
              <a:t> geeft veel afval en de Nederlandse natuur heeft hier onder te lijden. Kap ermee, dit hoort niet op straat, maak de natuur niet ook ziek, samen houden we de stad gezond. Een oproep tot eensgezindheid in het tegengaan van onnodig straatafval.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19</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Deze poster van</a:t>
            </a:r>
            <a:r>
              <a:rPr lang="nl-NL" baseline="0" dirty="0" smtClean="0"/>
              <a:t> een </a:t>
            </a:r>
            <a:r>
              <a:rPr lang="nl-NL" baseline="0" dirty="0" err="1" smtClean="0"/>
              <a:t>boekenweek</a:t>
            </a:r>
            <a:r>
              <a:rPr lang="nl-NL" baseline="0" dirty="0" smtClean="0"/>
              <a:t> uit de jaren ‘70 is simpel qua ontwerp, maar wel lekker duidelijk. Geef een boek. Zet anderen aan het lezen. De poster is niet gekoppeld aan een specifiek boek, een boekenwinkel. Je zou ook een boek uit je eigen boekenkast kunnen weggeven. Het gaat erom dat je anderen aan het lezen probeert te zetten. Propaganda om jouw te stimuleren anderen aan het lezen te zetten.</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21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a:t>
            </a:r>
            <a:r>
              <a:rPr lang="nl-NL" baseline="0" dirty="0" smtClean="0"/>
              <a:t> heerlijk volle boodschappentas, bewezen de goedkoopste, echt de goedkoopste, goedkoper dan A-merken, goedkoper dan huismerken van andere supermarkten en dan ook nog eens de hoogste kwaliteit. Dat is toch echt een ideaalbeeld, een echte reclame.</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23</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Stickers op een lantaarnpaal langs de straat. Ondanks</a:t>
            </a:r>
            <a:r>
              <a:rPr lang="nl-NL" baseline="0" dirty="0" smtClean="0"/>
              <a:t> dat deze sticker uit 2018 afkomstig is, hangt deze nog steeds. Het herkenbare </a:t>
            </a:r>
            <a:r>
              <a:rPr lang="nl-NL" baseline="0" dirty="0" err="1" smtClean="0"/>
              <a:t>format</a:t>
            </a:r>
            <a:r>
              <a:rPr lang="nl-NL" baseline="0" dirty="0" smtClean="0"/>
              <a:t> van de ja/</a:t>
            </a:r>
            <a:r>
              <a:rPr lang="nl-NL" baseline="0" dirty="0" err="1" smtClean="0"/>
              <a:t>nee-brievenbussticker</a:t>
            </a:r>
            <a:r>
              <a:rPr lang="nl-NL" baseline="0" dirty="0" smtClean="0"/>
              <a:t> is gebruikt om NEE te zeggen tegen bepaalde wetsvoorstellen. Met een korte reden daarbij. Dit is propaganda die daarbij angst aanzaait; de politiek is bang voor de mening van het volk, ze proberen de burgers monddood te maken. Stem dus niet op nationale partijen, maar op je lokale vertegenwoordigers.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25</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poster uit de</a:t>
            </a:r>
            <a:r>
              <a:rPr lang="nl-NL" baseline="0" dirty="0" smtClean="0"/>
              <a:t> jaren de Tweede Wereldoorlog, toen veel natuur was vernietigd. Draag je steentje bij aan de herbebossing van Nederland. Verzamel eikels en kastanjes en maak Nederland weer groen en gezond.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27</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verkiezingsposter van de VVD</a:t>
            </a:r>
            <a:r>
              <a:rPr lang="nl-NL" baseline="0" dirty="0" smtClean="0"/>
              <a:t> met een herkenbare kleurstijl, korte leus en hun partijlogo duidelijk in beeld. Daarom is dit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29</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Dit</a:t>
            </a:r>
            <a:r>
              <a:rPr lang="nl-NL" baseline="0" dirty="0" smtClean="0"/>
              <a:t> lijkt enorm veel op een Russische propagandaposter, maar dat is het zeer zeker niet. Het is een M&amp;</a:t>
            </a:r>
            <a:r>
              <a:rPr lang="nl-NL" baseline="0" dirty="0" err="1" smtClean="0"/>
              <a:t>M’s-reclameposter</a:t>
            </a:r>
            <a:r>
              <a:rPr lang="nl-NL" baseline="0" dirty="0" smtClean="0"/>
              <a:t> om fans van de chocoladesnack op te roepen om te stemmen op hun favoriete kleur M&amp;M. Een weinig belangrijke verkiezing, die wel veel aandacht maakt voor het merk. Dit is daarom reclame.</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31</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herkenbare</a:t>
            </a:r>
            <a:r>
              <a:rPr lang="nl-NL" baseline="0" dirty="0" smtClean="0"/>
              <a:t> en korte slogan, een persoonlijke quote die een duidelijke sociale boodschap afgeeft vanuit een autoriteitsfiguur op dit punt. Het is verkiezingstijd, dit is een verkiezingsposter, dit is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33</a:t>
            </a:fld>
            <a:endParaRPr 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SIRE staat gelijk aan ideologische</a:t>
            </a:r>
            <a:r>
              <a:rPr lang="nl-NL" baseline="0" dirty="0" smtClean="0"/>
              <a:t> propaganda. In het silhouet van een appel is een hamburger te herkennen. Een hamburger die makkelijker binnen handbereik lijkt te zijn dan de appel, die door de intense kleuren van het </a:t>
            </a:r>
            <a:r>
              <a:rPr lang="nl-NL" baseline="0" dirty="0" err="1" smtClean="0"/>
              <a:t>fastfood</a:t>
            </a:r>
            <a:r>
              <a:rPr lang="nl-NL" baseline="0" dirty="0" smtClean="0"/>
              <a:t> niet meer opvalt. ‘Je bepaalt zelf wat je eet’ zegt de tekst. Het laat je stilstaan bij de manier waarop je eet, wat je eet </a:t>
            </a:r>
            <a:r>
              <a:rPr lang="nl-NL" baseline="0" dirty="0" err="1" smtClean="0"/>
              <a:t>én</a:t>
            </a:r>
            <a:r>
              <a:rPr lang="nl-NL" baseline="0" dirty="0" smtClean="0"/>
              <a:t> wat je zou moeten eten om gezond te blijven en geen overgewicht op te lopen. Dit is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35</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a:t>
            </a:r>
            <a:r>
              <a:rPr lang="nl-NL" baseline="0" dirty="0" smtClean="0"/>
              <a:t> </a:t>
            </a:r>
            <a:r>
              <a:rPr lang="nl-NL" baseline="0" dirty="0" err="1" smtClean="0"/>
              <a:t>Dordtse</a:t>
            </a:r>
            <a:r>
              <a:rPr lang="nl-NL" baseline="0" dirty="0" smtClean="0"/>
              <a:t> Cultuurnacht is er dit jaar weer op 10 oktober. Een schaap in een mondmasker, zegt dat wat? Nee, het is er enkel geplaatst om het jaarlijks terugkerende schaap zich te laten aanpassen aan de tijd. Het is een reclameposter die je uitnodigt ook in 2020 dit </a:t>
            </a:r>
            <a:r>
              <a:rPr lang="nl-NL" baseline="0" dirty="0" err="1" smtClean="0"/>
              <a:t>Dordtse</a:t>
            </a:r>
            <a:r>
              <a:rPr lang="nl-NL" baseline="0" dirty="0" smtClean="0"/>
              <a:t> evenement te bezoeken. </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37</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dirty="0" smtClean="0"/>
              <a:t>Dit is een advertentie voor Soldaat van Oranje. De poster speelt in het op ‘Oranjegevoel’ en probeert je daarmee een ticket te verkopen voor de musical. Reclame dus.</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5</a:t>
            </a:fld>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a:t>
            </a:r>
            <a:r>
              <a:rPr lang="nl-NL" baseline="0" dirty="0" smtClean="0"/>
              <a:t> bibliotheek heeft iets nieuws ‘</a:t>
            </a:r>
            <a:r>
              <a:rPr lang="nl-NL" baseline="0" dirty="0" err="1" smtClean="0"/>
              <a:t>e-books</a:t>
            </a:r>
            <a:r>
              <a:rPr lang="nl-NL" baseline="0" dirty="0" smtClean="0"/>
              <a:t>’, zo is je favoriete boek nooit meer uitgeleend. Het is reclame voor een nieuw onderdeel van de activiteiten van de bibliotheek. </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39</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Gezellig</a:t>
            </a:r>
            <a:r>
              <a:rPr lang="nl-NL" baseline="0" dirty="0" smtClean="0"/>
              <a:t> hé, allemaal samen op je telefoon foto’s maken van je eten, bezig zijn met andere zaken en niet met elkaar. Doe dat ding toch eens weg zegt deze poster van SIRE. Een ideologische poster die je oproept je gedrag te veranderen. Dit is dan ook propaganda. </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41</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Reclame.</a:t>
            </a:r>
            <a:r>
              <a:rPr lang="nl-NL" baseline="0" dirty="0" smtClean="0"/>
              <a:t> De poster laat zien dat zowel met als zonder suiker de smaak van Coca-Cola geweldig is. De grijstinten rondom het Coca-Cola Zero blikje versterken de herkenbaarheid van het aangepaste design van deze serie frisdrank.</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7</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dirty="0" smtClean="0"/>
              <a:t>Ook dit is een voorlichtingsposter, waarin je gevraagd en gestimuleerd wordt om je gedrag aan te passen. Dat is dan ook propaganda. </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9</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Deze poster is dit</a:t>
            </a:r>
            <a:r>
              <a:rPr lang="nl-NL" baseline="0" dirty="0" smtClean="0"/>
              <a:t> jaar in verschillende lege zogenoemde ‘abri’s’ komen te hangen. Volgens de vervoersdiensten is gekozen voor dit ontwerp om tijdens de coronacrisis toch een gemeenschappelijk gevoel van trots op Nederland te creëren, door hoogtepunten uit Nederland in het Delfts Blauw te presenteren. Daarom is dit propaganda; het probeert je identiteit als Nederlander en het </a:t>
            </a:r>
            <a:r>
              <a:rPr lang="nl-NL" baseline="0" dirty="0" err="1" smtClean="0"/>
              <a:t>trots-op-Nederland-gevoel</a:t>
            </a:r>
            <a:r>
              <a:rPr lang="nl-NL" baseline="0" dirty="0" smtClean="0"/>
              <a:t> te versterken.</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11</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slijmerige </a:t>
            </a:r>
            <a:r>
              <a:rPr lang="nl-NL" dirty="0" err="1" smtClean="0"/>
              <a:t>roggel</a:t>
            </a:r>
            <a:r>
              <a:rPr lang="nl-NL" dirty="0" smtClean="0"/>
              <a:t> op een raam,</a:t>
            </a:r>
            <a:r>
              <a:rPr lang="nl-NL" baseline="0" dirty="0" smtClean="0"/>
              <a:t> die langzaam naar beneden druipt. Het rood geeft de poster een surrealistisch gevoel mee. De tekst liegt er niet om: ‘Jaarlijks wordt 8% van de </a:t>
            </a:r>
            <a:r>
              <a:rPr lang="nl-NL" baseline="0" dirty="0" err="1" smtClean="0"/>
              <a:t>OV-medewerkers</a:t>
            </a:r>
            <a:r>
              <a:rPr lang="nl-NL" baseline="0" dirty="0" smtClean="0"/>
              <a:t> bespuugd’. Met de </a:t>
            </a:r>
            <a:r>
              <a:rPr lang="nl-NL" baseline="0" dirty="0" err="1" smtClean="0"/>
              <a:t>hashtag</a:t>
            </a:r>
            <a:r>
              <a:rPr lang="nl-NL" baseline="0" dirty="0" smtClean="0"/>
              <a:t> #DOESLIEF wil SIRE zeggen dat iedereen zich wat socialer naar elkaar toe moet gedragen, wat verdraagzamer moet zijn en minder agressief. Ze vragen daarmee om een verdragsverandering en dat maakt deze poster propaganda.</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13</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Een korte en</a:t>
            </a:r>
            <a:r>
              <a:rPr lang="nl-NL" baseline="0" dirty="0" smtClean="0"/>
              <a:t> herkenbare leus, één man wordt centraal gesteld. Met de dringende tekst ‘Stem PVV’ wordt je aangezet om op deze partij te stemmen. Een verkiezingsposter, een propagandaposter.</a:t>
            </a:r>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15</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16</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err="1" smtClean="0"/>
              <a:t>GenX</a:t>
            </a:r>
            <a:r>
              <a:rPr lang="nl-NL" dirty="0" smtClean="0"/>
              <a:t> is een chemische</a:t>
            </a:r>
            <a:r>
              <a:rPr lang="nl-NL" baseline="0" dirty="0" smtClean="0"/>
              <a:t> stof die door een chemiebedrijf in Dordrecht wordt gebruikt. Dit moet gestopt worden; er moet in actie gekomen worden om de lozing van de stof in de </a:t>
            </a:r>
            <a:r>
              <a:rPr lang="nl-NL" baseline="0" dirty="0" err="1" smtClean="0"/>
              <a:t>Dordtse</a:t>
            </a:r>
            <a:r>
              <a:rPr lang="nl-NL" baseline="0" dirty="0" smtClean="0"/>
              <a:t> leefomgeving tegen te gaan. Op de poster druipt de stof vanuit het glas het water al in. Het lijkt al bijna te laat te zijn. Loop dus mee met de protestmars. Kom in actie, dit kan echt niet! Een propagandaposter.</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E2A0A1D0-2D32-40FC-A6F8-A47C333A091D}" type="slidenum">
              <a:rPr lang="nl-NL" smtClean="0"/>
              <a:pPr/>
              <a:t>17</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nl-NL" smtClean="0"/>
              <a:t>Klik om het opmaakprofiel te bewerken</a:t>
            </a:r>
            <a:endParaRPr lang="nl-NL"/>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27-8-2020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het opmaakprofiel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27-8-2020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nl-NL" smtClean="0"/>
              <a:t>Klik om het opmaakprofiel te bewerken</a:t>
            </a:r>
            <a:endParaRPr lang="nl-NL"/>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27-8-2020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het opmaakprofiel te bewerken</a:t>
            </a:r>
            <a:endParaRPr lang="nl-NL"/>
          </a:p>
        </p:txBody>
      </p:sp>
      <p:sp>
        <p:nvSpPr>
          <p:cNvPr id="3" name="Tijdelijke aanduiding voor inhoud 2"/>
          <p:cNvSpPr>
            <a:spLocks noGrp="1"/>
          </p:cNvSpPr>
          <p:nvPr>
            <p:ph idx="1"/>
          </p:nvPr>
        </p:nvSpPr>
        <p:spPr/>
        <p:txBody>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27-8-2020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smtClean="0"/>
              <a:t>Klik om het opmaakprofiel te bewerken</a:t>
            </a:r>
            <a:endParaRPr lang="nl-NL"/>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opmaakprofielen van de modeltekst te bewerken</a:t>
            </a:r>
          </a:p>
        </p:txBody>
      </p:sp>
      <p:sp>
        <p:nvSpPr>
          <p:cNvPr id="4" name="Tijdelijke aanduiding voor datum 3"/>
          <p:cNvSpPr>
            <a:spLocks noGrp="1"/>
          </p:cNvSpPr>
          <p:nvPr>
            <p:ph type="dt" sz="half" idx="10"/>
          </p:nvPr>
        </p:nvSpPr>
        <p:spPr/>
        <p:txBody>
          <a:bodyPr/>
          <a:lstStyle/>
          <a:p>
            <a:fld id="{8638F0FA-503B-447F-A02E-6BF1D880434F}" type="datetimeFigureOut">
              <a:rPr lang="nl-NL" smtClean="0"/>
              <a:pPr/>
              <a:t>27-8-2020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het opmaakprofiel te bewerken</a:t>
            </a:r>
            <a:endParaRPr lang="nl-NL"/>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8638F0FA-503B-447F-A02E-6BF1D880434F}" type="datetimeFigureOut">
              <a:rPr lang="nl-NL" smtClean="0"/>
              <a:pPr/>
              <a:t>27-8-2020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het opmaakprofiel te bewerken</a:t>
            </a:r>
            <a:endParaRPr lang="nl-NL"/>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opmaakprofielen van de modeltekst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opmaakprofielen van de modeltekst te bewerken</a:t>
            </a:r>
          </a:p>
        </p:txBody>
      </p:sp>
      <p:sp>
        <p:nvSpPr>
          <p:cNvPr id="6" name="Tijdelijke aanduiding voor inhoud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8638F0FA-503B-447F-A02E-6BF1D880434F}" type="datetimeFigureOut">
              <a:rPr lang="nl-NL" smtClean="0"/>
              <a:pPr/>
              <a:t>27-8-2020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het opmaakprofiel te bewerken</a:t>
            </a:r>
            <a:endParaRPr lang="nl-NL"/>
          </a:p>
        </p:txBody>
      </p:sp>
      <p:sp>
        <p:nvSpPr>
          <p:cNvPr id="3" name="Tijdelijke aanduiding voor datum 2"/>
          <p:cNvSpPr>
            <a:spLocks noGrp="1"/>
          </p:cNvSpPr>
          <p:nvPr>
            <p:ph type="dt" sz="half" idx="10"/>
          </p:nvPr>
        </p:nvSpPr>
        <p:spPr/>
        <p:txBody>
          <a:bodyPr/>
          <a:lstStyle/>
          <a:p>
            <a:fld id="{8638F0FA-503B-447F-A02E-6BF1D880434F}" type="datetimeFigureOut">
              <a:rPr lang="nl-NL" smtClean="0"/>
              <a:pPr/>
              <a:t>27-8-2020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638F0FA-503B-447F-A02E-6BF1D880434F}" type="datetimeFigureOut">
              <a:rPr lang="nl-NL" smtClean="0"/>
              <a:pPr/>
              <a:t>27-8-2020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5" y="204787"/>
            <a:ext cx="3008313" cy="871538"/>
          </a:xfrm>
        </p:spPr>
        <p:txBody>
          <a:bodyPr anchor="b"/>
          <a:lstStyle>
            <a:lvl1pPr algn="l">
              <a:defRPr sz="2000" b="1"/>
            </a:lvl1pPr>
          </a:lstStyle>
          <a:p>
            <a:r>
              <a:rPr lang="nl-NL" smtClean="0"/>
              <a:t>Klik om het opmaakprofiel te bewerken</a:t>
            </a:r>
            <a:endParaRPr lang="nl-NL"/>
          </a:p>
        </p:txBody>
      </p:sp>
      <p:sp>
        <p:nvSpPr>
          <p:cNvPr id="3" name="Tijdelijke aanduiding voor inhoud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opmaakprofielen van de modeltekst te bewerken</a:t>
            </a:r>
          </a:p>
        </p:txBody>
      </p:sp>
      <p:sp>
        <p:nvSpPr>
          <p:cNvPr id="5" name="Tijdelijke aanduiding voor datum 4"/>
          <p:cNvSpPr>
            <a:spLocks noGrp="1"/>
          </p:cNvSpPr>
          <p:nvPr>
            <p:ph type="dt" sz="half" idx="10"/>
          </p:nvPr>
        </p:nvSpPr>
        <p:spPr/>
        <p:txBody>
          <a:bodyPr/>
          <a:lstStyle/>
          <a:p>
            <a:fld id="{8638F0FA-503B-447F-A02E-6BF1D880434F}" type="datetimeFigureOut">
              <a:rPr lang="nl-NL" smtClean="0"/>
              <a:pPr/>
              <a:t>27-8-2020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nl-NL" smtClean="0"/>
              <a:t>Klik om het opmaakprofiel te bewerken</a:t>
            </a:r>
            <a:endParaRPr lang="nl-NL"/>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opmaakprofielen van de modeltekst te bewerken</a:t>
            </a:r>
          </a:p>
        </p:txBody>
      </p:sp>
      <p:sp>
        <p:nvSpPr>
          <p:cNvPr id="5" name="Tijdelijke aanduiding voor datum 4"/>
          <p:cNvSpPr>
            <a:spLocks noGrp="1"/>
          </p:cNvSpPr>
          <p:nvPr>
            <p:ph type="dt" sz="half" idx="10"/>
          </p:nvPr>
        </p:nvSpPr>
        <p:spPr/>
        <p:txBody>
          <a:bodyPr/>
          <a:lstStyle/>
          <a:p>
            <a:fld id="{8638F0FA-503B-447F-A02E-6BF1D880434F}" type="datetimeFigureOut">
              <a:rPr lang="nl-NL" smtClean="0"/>
              <a:pPr/>
              <a:t>27-8-2020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3EE7185-A582-4542-8FF0-969B3F80C0A5}"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smtClean="0"/>
              <a:t>Klik om het opmaakprofiel te bewerken</a:t>
            </a:r>
            <a:endParaRPr lang="nl-NL"/>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638F0FA-503B-447F-A02E-6BF1D880434F}" type="datetimeFigureOut">
              <a:rPr lang="nl-NL" smtClean="0"/>
              <a:pPr/>
              <a:t>27-8-2020</a:t>
            </a:fld>
            <a:endParaRPr lang="nl-NL"/>
          </a:p>
        </p:txBody>
      </p:sp>
      <p:sp>
        <p:nvSpPr>
          <p:cNvPr id="5" name="Tijdelijke aanduiding voor voet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3EE7185-A582-4542-8FF0-969B3F80C0A5}"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200421_Presenatie_9-16_TEMPLATE.png"/>
          <p:cNvPicPr>
            <a:picLocks noChangeAspect="1"/>
          </p:cNvPicPr>
          <p:nvPr/>
        </p:nvPicPr>
        <p:blipFill>
          <a:blip r:embed="rId2" cstate="print"/>
          <a:stretch>
            <a:fillRect/>
          </a:stretch>
        </p:blipFill>
        <p:spPr>
          <a:xfrm rot="10800000">
            <a:off x="2973" y="0"/>
            <a:ext cx="9138053" cy="5143500"/>
          </a:xfrm>
          <a:prstGeom prst="rect">
            <a:avLst/>
          </a:prstGeom>
        </p:spPr>
      </p:pic>
      <p:pic>
        <p:nvPicPr>
          <p:cNvPr id="6" name="Afbeelding 5" descr="B&amp;B_55x55mm_def.jpg"/>
          <p:cNvPicPr>
            <a:picLocks noChangeAspect="1"/>
          </p:cNvPicPr>
          <p:nvPr/>
        </p:nvPicPr>
        <p:blipFill>
          <a:blip r:embed="rId3" cstate="print"/>
          <a:stretch>
            <a:fillRect/>
          </a:stretch>
        </p:blipFill>
        <p:spPr>
          <a:xfrm>
            <a:off x="571472" y="785800"/>
            <a:ext cx="2571768" cy="2571768"/>
          </a:xfrm>
          <a:prstGeom prst="rect">
            <a:avLst/>
          </a:prstGeom>
        </p:spPr>
      </p:pic>
      <p:sp>
        <p:nvSpPr>
          <p:cNvPr id="7" name="Tekstvak 6"/>
          <p:cNvSpPr txBox="1"/>
          <p:nvPr/>
        </p:nvSpPr>
        <p:spPr>
          <a:xfrm>
            <a:off x="3357554" y="785800"/>
            <a:ext cx="5357850" cy="1015663"/>
          </a:xfrm>
          <a:prstGeom prst="rect">
            <a:avLst/>
          </a:prstGeom>
          <a:noFill/>
        </p:spPr>
        <p:txBody>
          <a:bodyPr wrap="square" rtlCol="0">
            <a:spAutoFit/>
          </a:bodyPr>
          <a:lstStyle/>
          <a:p>
            <a:r>
              <a:rPr lang="nl-NL" sz="4000" dirty="0" smtClean="0">
                <a:latin typeface="Open Sans SemiBold" pitchFamily="34" charset="0"/>
                <a:ea typeface="Open Sans SemiBold" pitchFamily="34" charset="0"/>
                <a:cs typeface="Open Sans SemiBold" pitchFamily="34" charset="0"/>
              </a:rPr>
              <a:t>Propagandaspel</a:t>
            </a:r>
          </a:p>
          <a:p>
            <a:r>
              <a:rPr lang="nl-NL" sz="2000" dirty="0" smtClean="0">
                <a:latin typeface="Open Sans SemiBold" pitchFamily="34" charset="0"/>
                <a:ea typeface="Open Sans SemiBold" pitchFamily="34" charset="0"/>
                <a:cs typeface="Open Sans SemiBold" pitchFamily="34" charset="0"/>
              </a:rPr>
              <a:t>Voorbereidende les 1</a:t>
            </a:r>
            <a:endParaRPr lang="nl-NL" sz="2000" dirty="0">
              <a:latin typeface="Open Sans SemiBold" pitchFamily="34" charset="0"/>
              <a:ea typeface="Open Sans SemiBold" pitchFamily="34" charset="0"/>
              <a:cs typeface="Open Sans SemiBold" pitchFamily="34" charset="0"/>
            </a:endParaRPr>
          </a:p>
        </p:txBody>
      </p:sp>
      <p:sp>
        <p:nvSpPr>
          <p:cNvPr id="5" name="Tekstvak 4"/>
          <p:cNvSpPr txBox="1"/>
          <p:nvPr/>
        </p:nvSpPr>
        <p:spPr>
          <a:xfrm>
            <a:off x="3428992" y="2214560"/>
            <a:ext cx="5715008" cy="2585323"/>
          </a:xfrm>
          <a:prstGeom prst="rect">
            <a:avLst/>
          </a:prstGeom>
          <a:noFill/>
        </p:spPr>
        <p:txBody>
          <a:bodyPr wrap="square" rtlCol="0">
            <a:spAutoFit/>
          </a:bodyPr>
          <a:lstStyle/>
          <a:p>
            <a:r>
              <a:rPr lang="nl-NL" b="1" dirty="0" smtClean="0">
                <a:latin typeface="Open Sans SemiBold" pitchFamily="34" charset="0"/>
                <a:ea typeface="Open Sans SemiBold" pitchFamily="34" charset="0"/>
                <a:cs typeface="Open Sans SemiBold" pitchFamily="34" charset="0"/>
              </a:rPr>
              <a:t>Is de afbeelding propaganda?</a:t>
            </a:r>
          </a:p>
          <a:p>
            <a:r>
              <a:rPr lang="nl-NL" b="1" dirty="0" smtClean="0">
                <a:latin typeface="Open Sans" pitchFamily="34" charset="0"/>
                <a:ea typeface="Open Sans" pitchFamily="34" charset="0"/>
                <a:cs typeface="Open Sans" pitchFamily="34" charset="0"/>
              </a:rPr>
              <a:t>Ja!</a:t>
            </a:r>
            <a:r>
              <a:rPr lang="nl-NL" dirty="0" smtClean="0">
                <a:latin typeface="Open Sans" pitchFamily="34" charset="0"/>
                <a:ea typeface="Open Sans" pitchFamily="34" charset="0"/>
                <a:cs typeface="Open Sans" pitchFamily="34" charset="0"/>
              </a:rPr>
              <a:t> Steek je armen in de lucht.</a:t>
            </a:r>
          </a:p>
          <a:p>
            <a:r>
              <a:rPr lang="nl-NL" b="1" dirty="0" smtClean="0">
                <a:latin typeface="Open Sans" pitchFamily="34" charset="0"/>
                <a:ea typeface="Open Sans" pitchFamily="34" charset="0"/>
                <a:cs typeface="Open Sans" pitchFamily="34" charset="0"/>
              </a:rPr>
              <a:t>Nee!</a:t>
            </a:r>
            <a:r>
              <a:rPr lang="nl-NL" dirty="0" smtClean="0">
                <a:latin typeface="Open Sans" pitchFamily="34" charset="0"/>
                <a:ea typeface="Open Sans" pitchFamily="34" charset="0"/>
                <a:cs typeface="Open Sans" pitchFamily="34" charset="0"/>
              </a:rPr>
              <a:t> </a:t>
            </a:r>
            <a:r>
              <a:rPr lang="nl-NL" dirty="0" smtClean="0">
                <a:latin typeface="Open Sans" pitchFamily="34" charset="0"/>
                <a:ea typeface="Open Sans" pitchFamily="34" charset="0"/>
                <a:cs typeface="Open Sans" pitchFamily="34" charset="0"/>
              </a:rPr>
              <a:t>Sla je armen </a:t>
            </a:r>
            <a:r>
              <a:rPr lang="nl-NL" smtClean="0">
                <a:latin typeface="Open Sans" pitchFamily="34" charset="0"/>
                <a:ea typeface="Open Sans" pitchFamily="34" charset="0"/>
                <a:cs typeface="Open Sans" pitchFamily="34" charset="0"/>
              </a:rPr>
              <a:t>over elkaar.</a:t>
            </a:r>
            <a:endParaRPr lang="nl-NL" dirty="0" smtClean="0">
              <a:latin typeface="Open Sans" pitchFamily="34" charset="0"/>
              <a:ea typeface="Open Sans" pitchFamily="34" charset="0"/>
              <a:cs typeface="Open Sans" pitchFamily="34" charset="0"/>
            </a:endParaRPr>
          </a:p>
          <a:p>
            <a:endParaRPr lang="nl-NL" dirty="0" smtClean="0"/>
          </a:p>
          <a:p>
            <a:r>
              <a:rPr lang="nl-NL" dirty="0" smtClean="0">
                <a:latin typeface="Open Sans" pitchFamily="34" charset="0"/>
                <a:ea typeface="Open Sans" pitchFamily="34" charset="0"/>
                <a:cs typeface="Open Sans" pitchFamily="34" charset="0"/>
              </a:rPr>
              <a:t>Antwoord goed? 		Antwoord fout? </a:t>
            </a:r>
          </a:p>
          <a:p>
            <a:r>
              <a:rPr lang="nl-NL" i="1" dirty="0" smtClean="0">
                <a:latin typeface="Open Sans" pitchFamily="34" charset="0"/>
                <a:ea typeface="Open Sans" pitchFamily="34" charset="0"/>
                <a:cs typeface="Open Sans" pitchFamily="34" charset="0"/>
              </a:rPr>
              <a:t>Je blijft meedoen! 	Ga zitten, je bent af.</a:t>
            </a:r>
          </a:p>
          <a:p>
            <a:endParaRPr lang="nl-NL" i="1" dirty="0" smtClean="0">
              <a:latin typeface="Open Sans" pitchFamily="34" charset="0"/>
              <a:ea typeface="Open Sans" pitchFamily="34" charset="0"/>
              <a:cs typeface="Open Sans" pitchFamily="34" charset="0"/>
            </a:endParaRPr>
          </a:p>
          <a:p>
            <a:r>
              <a:rPr lang="nl-NL" dirty="0" smtClean="0">
                <a:latin typeface="Open Sans" pitchFamily="34" charset="0"/>
                <a:ea typeface="Open Sans" pitchFamily="34" charset="0"/>
                <a:cs typeface="Open Sans" pitchFamily="34" charset="0"/>
              </a:rPr>
              <a:t>Wie kroont zich tot </a:t>
            </a:r>
            <a:r>
              <a:rPr lang="nl-NL" b="1" dirty="0" smtClean="0">
                <a:latin typeface="Open Sans" pitchFamily="34" charset="0"/>
                <a:ea typeface="Open Sans" pitchFamily="34" charset="0"/>
                <a:cs typeface="Open Sans" pitchFamily="34" charset="0"/>
              </a:rPr>
              <a:t>propagandakenner</a:t>
            </a:r>
            <a:r>
              <a:rPr lang="nl-NL" dirty="0" smtClean="0">
                <a:latin typeface="Open Sans" pitchFamily="34" charset="0"/>
                <a:ea typeface="Open Sans" pitchFamily="34" charset="0"/>
                <a:cs typeface="Open Sans" pitchFamily="34" charset="0"/>
              </a:rPr>
              <a:t> van de klas?</a:t>
            </a:r>
          </a:p>
          <a:p>
            <a:endParaRPr lang="nl-NL" dirty="0" smtClean="0"/>
          </a:p>
        </p:txBody>
      </p:sp>
      <p:pic>
        <p:nvPicPr>
          <p:cNvPr id="9" name="Afbeelding 8" descr="logogrijs.png"/>
          <p:cNvPicPr>
            <a:picLocks noChangeAspect="1"/>
          </p:cNvPicPr>
          <p:nvPr/>
        </p:nvPicPr>
        <p:blipFill>
          <a:blip r:embed="rId4"/>
          <a:stretch>
            <a:fillRect/>
          </a:stretch>
        </p:blipFill>
        <p:spPr>
          <a:xfrm>
            <a:off x="571472" y="3571882"/>
            <a:ext cx="2571768" cy="8572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5.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5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6.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6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7.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7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8.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8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9.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9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0.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0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1.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1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2.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2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3.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3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4.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4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5.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5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6.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6a.jpg"/>
          <p:cNvPicPr>
            <a:picLocks noChangeAspect="1"/>
          </p:cNvPicPr>
          <p:nvPr/>
        </p:nvPicPr>
        <p:blipFill>
          <a:blip r:embed="rId5"/>
          <a:stretch>
            <a:fillRect/>
          </a:stretch>
        </p:blipFill>
        <p:spPr>
          <a:xfrm>
            <a:off x="0" y="0"/>
            <a:ext cx="9144000" cy="5143500"/>
          </a:xfrm>
          <a:prstGeom prst="rect">
            <a:avLst/>
          </a:prstGeom>
        </p:spPr>
      </p:pic>
      <p:pic>
        <p:nvPicPr>
          <p:cNvPr id="5" name="Afbeelding 4" descr="16a.jpg"/>
          <p:cNvPicPr>
            <a:picLocks noChangeAspect="1"/>
          </p:cNvPicPr>
          <p:nvPr/>
        </p:nvPicPr>
        <p:blipFill>
          <a:blip r:embed="rId6"/>
          <a:stretch>
            <a:fillRect/>
          </a:stretch>
        </p:blipFill>
        <p:spPr>
          <a:xfrm>
            <a:off x="0" y="0"/>
            <a:ext cx="914400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7.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7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8.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8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19.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19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2.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20.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20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2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3.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3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2"/>
          <a:stretch>
            <a:fillRect/>
          </a:stretch>
        </p:blipFill>
        <p:spPr>
          <a:xfrm>
            <a:off x="0" y="0"/>
            <a:ext cx="9144000" cy="5143500"/>
          </a:xfrm>
          <a:prstGeom prst="rect">
            <a:avLst/>
          </a:prstGeom>
        </p:spPr>
      </p:pic>
      <p:pic>
        <p:nvPicPr>
          <p:cNvPr id="3" name="Afbeelding 2" descr="1a.jpg"/>
          <p:cNvPicPr>
            <a:picLocks noChangeAspect="1"/>
          </p:cNvPicPr>
          <p:nvPr/>
        </p:nvPicPr>
        <p:blipFill>
          <a:blip r:embed="rId3"/>
          <a:stretch>
            <a:fillRect/>
          </a:stretch>
        </p:blipFill>
        <p:spPr>
          <a:xfrm>
            <a:off x="0" y="0"/>
            <a:ext cx="9144000" cy="5143500"/>
          </a:xfrm>
          <a:prstGeom prst="rect">
            <a:avLst/>
          </a:prstGeom>
        </p:spPr>
      </p:pic>
      <p:pic>
        <p:nvPicPr>
          <p:cNvPr id="4" name="Afbeelding 3" descr="4.jpg"/>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fbeelding 44" descr="1.jpg"/>
          <p:cNvPicPr>
            <a:picLocks noChangeAspect="1"/>
          </p:cNvPicPr>
          <p:nvPr/>
        </p:nvPicPr>
        <p:blipFill>
          <a:blip r:embed="rId3"/>
          <a:stretch>
            <a:fillRect/>
          </a:stretch>
        </p:blipFill>
        <p:spPr>
          <a:xfrm>
            <a:off x="0" y="0"/>
            <a:ext cx="9144000" cy="5143500"/>
          </a:xfrm>
          <a:prstGeom prst="rect">
            <a:avLst/>
          </a:prstGeom>
        </p:spPr>
      </p:pic>
      <p:pic>
        <p:nvPicPr>
          <p:cNvPr id="3" name="Afbeelding 2" descr="1a.jpg"/>
          <p:cNvPicPr>
            <a:picLocks noChangeAspect="1"/>
          </p:cNvPicPr>
          <p:nvPr/>
        </p:nvPicPr>
        <p:blipFill>
          <a:blip r:embed="rId4"/>
          <a:stretch>
            <a:fillRect/>
          </a:stretch>
        </p:blipFill>
        <p:spPr>
          <a:xfrm>
            <a:off x="0" y="0"/>
            <a:ext cx="9144000" cy="5143500"/>
          </a:xfrm>
          <a:prstGeom prst="rect">
            <a:avLst/>
          </a:prstGeom>
        </p:spPr>
      </p:pic>
      <p:pic>
        <p:nvPicPr>
          <p:cNvPr id="4" name="Afbeelding 3" descr="4a.jpg"/>
          <p:cNvPicPr>
            <a:picLocks noChangeAspect="1"/>
          </p:cNvPicPr>
          <p:nvPr/>
        </p:nvPicPr>
        <p:blipFill>
          <a:blip r:embed="rId5"/>
          <a:stretch>
            <a:fill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D56FC592B78A4B8813BA1E92547DF4" ma:contentTypeVersion="12" ma:contentTypeDescription="Een nieuw document maken." ma:contentTypeScope="" ma:versionID="6a15e4500a8aefcb40e02fc3d80f000b">
  <xsd:schema xmlns:xsd="http://www.w3.org/2001/XMLSchema" xmlns:xs="http://www.w3.org/2001/XMLSchema" xmlns:p="http://schemas.microsoft.com/office/2006/metadata/properties" xmlns:ns2="cb9a19fe-b82f-47d8-ba0b-f15c2c79c778" xmlns:ns3="c807cfb6-81f2-4966-b9c7-6cd76563e13c" targetNamespace="http://schemas.microsoft.com/office/2006/metadata/properties" ma:root="true" ma:fieldsID="dde8239bb2653aa68a17f84f2b1efcf2" ns2:_="" ns3:_="">
    <xsd:import namespace="cb9a19fe-b82f-47d8-ba0b-f15c2c79c778"/>
    <xsd:import namespace="c807cfb6-81f2-4966-b9c7-6cd76563e1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9a19fe-b82f-47d8-ba0b-f15c2c79c7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07cfb6-81f2-4966-b9c7-6cd76563e13c"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709FE0-3684-4762-8B1E-C023E9AB4F3A}"/>
</file>

<file path=customXml/itemProps2.xml><?xml version="1.0" encoding="utf-8"?>
<ds:datastoreItem xmlns:ds="http://schemas.openxmlformats.org/officeDocument/2006/customXml" ds:itemID="{B351F026-ED98-4A2A-9252-9797705810E3}"/>
</file>

<file path=customXml/itemProps3.xml><?xml version="1.0" encoding="utf-8"?>
<ds:datastoreItem xmlns:ds="http://schemas.openxmlformats.org/officeDocument/2006/customXml" ds:itemID="{048FDEFE-05E0-4CB0-95F8-C802B006B2A7}"/>
</file>

<file path=docProps/app.xml><?xml version="1.0" encoding="utf-8"?>
<Properties xmlns="http://schemas.openxmlformats.org/officeDocument/2006/extended-properties" xmlns:vt="http://schemas.openxmlformats.org/officeDocument/2006/docPropsVTypes">
  <TotalTime>52</TotalTime>
  <Words>1115</Words>
  <PresentationFormat>Diavoorstelling (16:9)</PresentationFormat>
  <Paragraphs>53</Paragraphs>
  <Slides>41</Slides>
  <Notes>21</Notes>
  <HiddenSlides>0</HiddenSlides>
  <MMClips>0</MMClips>
  <ScaleCrop>false</ScaleCrop>
  <HeadingPairs>
    <vt:vector size="4" baseType="variant">
      <vt:variant>
        <vt:lpstr>Thema</vt:lpstr>
      </vt:variant>
      <vt:variant>
        <vt:i4>1</vt:i4>
      </vt:variant>
      <vt:variant>
        <vt:lpstr>Diatitels</vt:lpstr>
      </vt:variant>
      <vt:variant>
        <vt:i4>41</vt:i4>
      </vt:variant>
    </vt:vector>
  </HeadingPairs>
  <TitlesOfParts>
    <vt:vector size="42" baseType="lpstr">
      <vt:lpstr>Office-thema</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Dia 20</vt:lpstr>
      <vt:lpstr>Dia 21</vt:lpstr>
      <vt:lpstr>Dia 22</vt:lpstr>
      <vt:lpstr>Dia 23</vt:lpstr>
      <vt:lpstr>Dia 24</vt:lpstr>
      <vt:lpstr>Dia 25</vt:lpstr>
      <vt:lpstr>Dia 26</vt:lpstr>
      <vt:lpstr>Dia 27</vt:lpstr>
      <vt:lpstr>Dia 28</vt:lpstr>
      <vt:lpstr>Dia 29</vt:lpstr>
      <vt:lpstr>Dia 30</vt:lpstr>
      <vt:lpstr>Dia 31</vt:lpstr>
      <vt:lpstr>Dia 32</vt:lpstr>
      <vt:lpstr>Dia 33</vt:lpstr>
      <vt:lpstr>Dia 34</vt:lpstr>
      <vt:lpstr>Dia 35</vt:lpstr>
      <vt:lpstr>Dia 36</vt:lpstr>
      <vt:lpstr>Dia 37</vt:lpstr>
      <vt:lpstr>Dia 38</vt:lpstr>
      <vt:lpstr>Dia 39</vt:lpstr>
      <vt:lpstr>Dia 40</vt:lpstr>
      <vt:lpstr>Dia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Stefan van Belzen</dc:creator>
  <cp:lastModifiedBy>Stefan van Belzen</cp:lastModifiedBy>
  <cp:revision>14</cp:revision>
  <dcterms:created xsi:type="dcterms:W3CDTF">2020-08-27T12:24:22Z</dcterms:created>
  <dcterms:modified xsi:type="dcterms:W3CDTF">2020-08-27T17:51:31Z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0x010100D6D56FC592B78A4B8813BA1E92547DF4</vt:lpwstr>
  </property>
</Properties>
</file>